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468" r:id="rId2"/>
    <p:sldId id="471" r:id="rId3"/>
    <p:sldId id="472" r:id="rId4"/>
    <p:sldId id="473" r:id="rId5"/>
    <p:sldId id="474" r:id="rId6"/>
    <p:sldId id="475" r:id="rId7"/>
    <p:sldId id="476" r:id="rId8"/>
    <p:sldId id="477" r:id="rId9"/>
    <p:sldId id="478" r:id="rId10"/>
    <p:sldId id="479" r:id="rId11"/>
    <p:sldId id="48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D59FE"/>
    <a:srgbClr val="6E8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655"/>
    <p:restoredTop sz="50000"/>
  </p:normalViewPr>
  <p:slideViewPr>
    <p:cSldViewPr snapToGrid="0" snapToObjects="1">
      <p:cViewPr>
        <p:scale>
          <a:sx n="64" d="100"/>
          <a:sy n="64" d="100"/>
        </p:scale>
        <p:origin x="1280"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9.gif>
</file>

<file path=ppt/media/image3.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C8EBFC-05B6-9C46-BD16-F9F33479004A}" type="datetimeFigureOut">
              <a:rPr lang="en-US" smtClean="0"/>
              <a:t>5/12/16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4589FC-1846-0249-85C6-65894CFD5F09}" type="slidenum">
              <a:rPr lang="en-US" smtClean="0"/>
              <a:t>‹#›</a:t>
            </a:fld>
            <a:endParaRPr lang="en-US"/>
          </a:p>
        </p:txBody>
      </p:sp>
    </p:spTree>
    <p:extLst>
      <p:ext uri="{BB962C8B-B14F-4D97-AF65-F5344CB8AC3E}">
        <p14:creationId xmlns:p14="http://schemas.microsoft.com/office/powerpoint/2010/main" val="1425111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
        <p:cNvGrpSpPr/>
        <p:nvPr/>
      </p:nvGrpSpPr>
      <p:grpSpPr>
        <a:xfrm>
          <a:off x="0" y="0"/>
          <a:ext cx="0" cy="0"/>
          <a:chOff x="0" y="0"/>
          <a:chExt cx="0" cy="0"/>
        </a:xfrm>
      </p:grpSpPr>
      <p:sp>
        <p:nvSpPr>
          <p:cNvPr id="27" name="Shape 2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r>
              <a:rPr lang="en-US" dirty="0" smtClean="0"/>
              <a:t>(TJ) Hello</a:t>
            </a:r>
            <a:r>
              <a:rPr lang="en-US" baseline="0" dirty="0" smtClean="0"/>
              <a:t> ng-conf. </a:t>
            </a:r>
          </a:p>
          <a:p>
            <a:pPr>
              <a:spcBef>
                <a:spcPts val="0"/>
              </a:spcBef>
              <a:buNone/>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100" b="0" i="0" kern="1200" dirty="0" smtClean="0">
                <a:solidFill>
                  <a:schemeClr val="tx1"/>
                </a:solidFill>
                <a:effectLst/>
                <a:latin typeface="+mn-lt"/>
                <a:ea typeface="+mn-ea"/>
                <a:cs typeface="+mn-cs"/>
              </a:rPr>
              <a:t>Today we’re going to be cooking up something amazing</a:t>
            </a:r>
            <a:r>
              <a:rPr lang="en-US" sz="1100" b="0" i="0" kern="1200" baseline="0" dirty="0" smtClean="0">
                <a:solidFill>
                  <a:schemeClr val="tx1"/>
                </a:solidFill>
                <a:effectLst/>
                <a:latin typeface="+mn-lt"/>
                <a:ea typeface="+mn-ea"/>
                <a:cs typeface="+mn-cs"/>
              </a:rPr>
              <a:t> for you–as you might be able to tell from these incredible outfits we have on—we’ll be looking at how you can use Angular 2, and </a:t>
            </a:r>
            <a:r>
              <a:rPr lang="en-US" sz="1100" b="0" i="0" kern="1200" baseline="0" dirty="0" err="1" smtClean="0">
                <a:solidFill>
                  <a:schemeClr val="tx1"/>
                </a:solidFill>
                <a:effectLst/>
                <a:latin typeface="+mn-lt"/>
                <a:ea typeface="+mn-ea"/>
                <a:cs typeface="+mn-cs"/>
              </a:rPr>
              <a:t>NativeScript</a:t>
            </a:r>
            <a:r>
              <a:rPr lang="en-US" sz="1100" b="0" i="0" kern="1200" baseline="0" dirty="0" smtClean="0">
                <a:solidFill>
                  <a:schemeClr val="tx1"/>
                </a:solidFill>
                <a:effectLst/>
                <a:latin typeface="+mn-lt"/>
                <a:ea typeface="+mn-ea"/>
                <a:cs typeface="+mn-cs"/>
              </a:rPr>
              <a:t> which we work on, to build for both the web—as well as native mobile apps, and share some of the same code.</a:t>
            </a:r>
            <a:endParaRPr lang="en-US" sz="1100" b="0" i="0" kern="1200" dirty="0" smtClean="0">
              <a:solidFill>
                <a:schemeClr val="tx1"/>
              </a:solidFill>
              <a:effectLst/>
              <a:latin typeface="+mn-lt"/>
              <a:ea typeface="+mn-ea"/>
              <a:cs typeface="+mn-cs"/>
            </a:endParaRPr>
          </a:p>
          <a:p>
            <a:pPr>
              <a:spcBef>
                <a:spcPts val="0"/>
              </a:spcBef>
              <a:buNone/>
            </a:pPr>
            <a:endParaRPr dirty="0"/>
          </a:p>
        </p:txBody>
      </p:sp>
      <p:sp>
        <p:nvSpPr>
          <p:cNvPr id="28" name="Shape 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4858836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(Jen)</a:t>
            </a:r>
            <a:endParaRPr lang="en-US" dirty="0"/>
          </a:p>
        </p:txBody>
      </p:sp>
    </p:spTree>
    <p:extLst>
      <p:ext uri="{BB962C8B-B14F-4D97-AF65-F5344CB8AC3E}">
        <p14:creationId xmlns:p14="http://schemas.microsoft.com/office/powerpoint/2010/main" val="13407704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(TJ)</a:t>
            </a:r>
            <a:endParaRPr lang="en-US" dirty="0"/>
          </a:p>
        </p:txBody>
      </p:sp>
    </p:spTree>
    <p:extLst>
      <p:ext uri="{BB962C8B-B14F-4D97-AF65-F5344CB8AC3E}">
        <p14:creationId xmlns:p14="http://schemas.microsoft.com/office/powerpoint/2010/main" val="14833236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kern="1200" baseline="0" dirty="0" smtClean="0">
                <a:solidFill>
                  <a:schemeClr val="tx1"/>
                </a:solidFill>
                <a:effectLst/>
                <a:latin typeface="+mn-lt"/>
                <a:ea typeface="+mn-ea"/>
                <a:cs typeface="+mn-cs"/>
              </a:rPr>
              <a:t>We’ll be mixing up a Groceries management app, to show you just how easy it is to share web and native code.  Now the idea</a:t>
            </a:r>
            <a:r>
              <a:rPr lang="en-US" sz="1100" b="0" i="0" kern="1200" dirty="0" smtClean="0">
                <a:solidFill>
                  <a:schemeClr val="tx1"/>
                </a:solidFill>
                <a:effectLst/>
                <a:latin typeface="+mn-lt"/>
                <a:ea typeface="+mn-ea"/>
                <a:cs typeface="+mn-cs"/>
              </a:rPr>
              <a:t> that we can write something once, and run it everywhere</a:t>
            </a:r>
            <a:r>
              <a:rPr lang="en-US" sz="1100" b="0" i="0" kern="1200" baseline="0" dirty="0" smtClean="0">
                <a:solidFill>
                  <a:schemeClr val="tx1"/>
                </a:solidFill>
                <a:effectLst/>
                <a:latin typeface="+mn-lt"/>
                <a:ea typeface="+mn-ea"/>
                <a:cs typeface="+mn-cs"/>
              </a:rPr>
              <a:t> </a:t>
            </a:r>
            <a:r>
              <a:rPr lang="en-US" sz="1100" b="0" i="0" kern="1200" dirty="0" smtClean="0">
                <a:solidFill>
                  <a:schemeClr val="tx1"/>
                </a:solidFill>
                <a:effectLst/>
                <a:latin typeface="+mn-lt"/>
                <a:ea typeface="+mn-ea"/>
                <a:cs typeface="+mn-cs"/>
              </a:rPr>
              <a:t>is one of the reasons people are so attracted to Angular 2 - because you can use the code that you already wrote for the web, and leverage {N} to build for Android and iOS to create a truly native mobile app with no </a:t>
            </a:r>
            <a:r>
              <a:rPr lang="en-US" sz="1100" b="0" i="0" kern="1200" dirty="0" err="1" smtClean="0">
                <a:solidFill>
                  <a:schemeClr val="tx1"/>
                </a:solidFill>
                <a:effectLst/>
                <a:latin typeface="+mn-lt"/>
                <a:ea typeface="+mn-ea"/>
                <a:cs typeface="+mn-cs"/>
              </a:rPr>
              <a:t>webview</a:t>
            </a:r>
            <a:r>
              <a:rPr lang="en-US" sz="1100" b="0" i="0" kern="1200" dirty="0" smtClean="0">
                <a:solidFill>
                  <a:schemeClr val="tx1"/>
                </a:solidFill>
                <a:effectLst/>
                <a:latin typeface="+mn-lt"/>
                <a:ea typeface="+mn-ea"/>
                <a:cs typeface="+mn-cs"/>
              </a:rPr>
              <a:t> in sight!</a:t>
            </a:r>
            <a:endParaRPr lang="en-US" dirty="0"/>
          </a:p>
        </p:txBody>
      </p:sp>
    </p:spTree>
    <p:extLst>
      <p:ext uri="{BB962C8B-B14F-4D97-AF65-F5344CB8AC3E}">
        <p14:creationId xmlns:p14="http://schemas.microsoft.com/office/powerpoint/2010/main" val="541736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(TJ) Which</a:t>
            </a:r>
            <a:r>
              <a:rPr lang="en-US" baseline="0" dirty="0" smtClean="0"/>
              <a:t> begs the question: why build for native at all? Why not _just_ build a web app. Well, years of usage data tells us that native and web each have their own unique advantages. Native is known for providing really rich and performant experiences. And the data tells us people use native apps almost 20x more than web apps.</a:t>
            </a:r>
          </a:p>
        </p:txBody>
      </p:sp>
    </p:spTree>
    <p:extLst>
      <p:ext uri="{BB962C8B-B14F-4D97-AF65-F5344CB8AC3E}">
        <p14:creationId xmlns:p14="http://schemas.microsoft.com/office/powerpoint/2010/main" val="15984889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(TJ) But the web is known for</a:t>
            </a:r>
            <a:r>
              <a:rPr lang="en-US" baseline="0" dirty="0" smtClean="0"/>
              <a:t> its reach, as the web isn’t restricted by device type or operating systems—the web runs everywhere, and is therefore a great way to reach a large and diverse set of users.</a:t>
            </a:r>
            <a:endParaRPr lang="en-US" dirty="0"/>
          </a:p>
        </p:txBody>
      </p:sp>
    </p:spTree>
    <p:extLst>
      <p:ext uri="{BB962C8B-B14F-4D97-AF65-F5344CB8AC3E}">
        <p14:creationId xmlns:p14="http://schemas.microsoft.com/office/powerpoint/2010/main" val="1153951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as Luke has said</a:t>
            </a:r>
            <a:r>
              <a:rPr lang="is-IS" dirty="0" smtClean="0"/>
              <a:t>…</a:t>
            </a:r>
            <a:endParaRPr lang="en-US" dirty="0"/>
          </a:p>
        </p:txBody>
      </p:sp>
    </p:spTree>
    <p:extLst>
      <p:ext uri="{BB962C8B-B14F-4D97-AF65-F5344CB8AC3E}">
        <p14:creationId xmlns:p14="http://schemas.microsoft.com/office/powerpoint/2010/main" val="1369836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(TJ)</a:t>
            </a:r>
            <a:endParaRPr lang="en-US" dirty="0"/>
          </a:p>
        </p:txBody>
      </p:sp>
    </p:spTree>
    <p:extLst>
      <p:ext uri="{BB962C8B-B14F-4D97-AF65-F5344CB8AC3E}">
        <p14:creationId xmlns:p14="http://schemas.microsoft.com/office/powerpoint/2010/main" val="20987373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Shape 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6" name="Shape 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sz="1600" dirty="0" smtClean="0"/>
              <a:t>(Jen)</a:t>
            </a:r>
            <a:r>
              <a:rPr lang="en-US" sz="1600" baseline="0" dirty="0" smtClean="0"/>
              <a:t> </a:t>
            </a:r>
            <a:r>
              <a:rPr lang="en-US" sz="1600" dirty="0" smtClean="0"/>
              <a:t>So what we’re</a:t>
            </a:r>
            <a:r>
              <a:rPr lang="en-US" sz="1600" baseline="0" dirty="0" smtClean="0"/>
              <a:t> going to do is take our Angular 2 codebase, mix it well with </a:t>
            </a:r>
            <a:r>
              <a:rPr lang="en-US" sz="1600" baseline="0" dirty="0" err="1" smtClean="0"/>
              <a:t>NativeScript</a:t>
            </a:r>
            <a:r>
              <a:rPr lang="en-US" sz="1600" baseline="0" dirty="0" smtClean="0"/>
              <a:t>, and</a:t>
            </a:r>
            <a:r>
              <a:rPr lang="is-IS" sz="1600" baseline="0" dirty="0" smtClean="0"/>
              <a:t>…</a:t>
            </a:r>
            <a:endParaRPr lang="en" sz="1600" dirty="0" smtClean="0"/>
          </a:p>
        </p:txBody>
      </p:sp>
    </p:spTree>
    <p:extLst>
      <p:ext uri="{BB962C8B-B14F-4D97-AF65-F5344CB8AC3E}">
        <p14:creationId xmlns:p14="http://schemas.microsoft.com/office/powerpoint/2010/main" val="10030864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s-IS" dirty="0" smtClean="0"/>
              <a:t>(Jen) …we’ll get</a:t>
            </a:r>
            <a:r>
              <a:rPr lang="is-IS" baseline="0" dirty="0" smtClean="0"/>
              <a:t> Angular for {N}, or Nangular, or something.</a:t>
            </a:r>
            <a:endParaRPr lang="en-US" dirty="0"/>
          </a:p>
        </p:txBody>
      </p:sp>
    </p:spTree>
    <p:extLst>
      <p:ext uri="{BB962C8B-B14F-4D97-AF65-F5344CB8AC3E}">
        <p14:creationId xmlns:p14="http://schemas.microsoft.com/office/powerpoint/2010/main" val="20966181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(Jen) So let’s see how this</a:t>
            </a:r>
            <a:r>
              <a:rPr lang="en-US" baseline="0" dirty="0" smtClean="0"/>
              <a:t> all </a:t>
            </a:r>
            <a:r>
              <a:rPr lang="en-US" dirty="0" smtClean="0"/>
              <a:t>works. Today we have a 3-course meal prepared for you. We’ll</a:t>
            </a:r>
            <a:r>
              <a:rPr lang="en-US" baseline="0" dirty="0" smtClean="0"/>
              <a:t> start with a bit of setup, just so we can see some of the special considerations inherent to building for multiple platforms. Then we’ll build up a small native mobile app so you can see this all in action. And finally we’ll end with a discussion of strategies for building your own apps moving forward.</a:t>
            </a:r>
            <a:endParaRPr lang="en-US" dirty="0"/>
          </a:p>
        </p:txBody>
      </p:sp>
    </p:spTree>
    <p:extLst>
      <p:ext uri="{BB962C8B-B14F-4D97-AF65-F5344CB8AC3E}">
        <p14:creationId xmlns:p14="http://schemas.microsoft.com/office/powerpoint/2010/main" val="15963801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tiff"/><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 Id="rId3"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 Id="rId3"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 Id="rId3"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 Id="rId3"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 Id="rId3" Type="http://schemas.openxmlformats.org/officeDocument/2006/relationships/image" Target="../media/image5.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 Id="rId3"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 Id="rId3"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38152" y="3648076"/>
            <a:ext cx="10839448" cy="686946"/>
          </a:xfrm>
        </p:spPr>
        <p:txBody>
          <a:bodyPr anchor="ctr"/>
          <a:lstStyle>
            <a:lvl1pPr algn="l">
              <a:defRPr sz="6000" b="1" i="0" baseline="0">
                <a:latin typeface="Avenir Heavy" charset="0"/>
                <a:ea typeface="Avenir Heavy" charset="0"/>
                <a:cs typeface="Avenir Heavy" charset="0"/>
              </a:defRPr>
            </a:lvl1pPr>
          </a:lstStyle>
          <a:p>
            <a:r>
              <a:rPr lang="en-US" dirty="0" smtClean="0"/>
              <a:t>Edit Master title</a:t>
            </a:r>
            <a:endParaRPr lang="en-US" dirty="0"/>
          </a:p>
        </p:txBody>
      </p:sp>
      <p:sp>
        <p:nvSpPr>
          <p:cNvPr id="3" name="Subtitle 2"/>
          <p:cNvSpPr>
            <a:spLocks noGrp="1"/>
          </p:cNvSpPr>
          <p:nvPr>
            <p:ph type="subTitle" idx="1"/>
          </p:nvPr>
        </p:nvSpPr>
        <p:spPr>
          <a:xfrm>
            <a:off x="438152" y="4396343"/>
            <a:ext cx="10839448" cy="446528"/>
          </a:xfrm>
        </p:spPr>
        <p:txBody>
          <a:bodyPr>
            <a:normAutofit/>
          </a:bodyPr>
          <a:lstStyle>
            <a:lvl1pPr marL="0" indent="0" algn="l">
              <a:buNone/>
              <a:defRPr sz="2800" b="0" i="0" baseline="0">
                <a:solidFill>
                  <a:schemeClr val="tx1"/>
                </a:solidFill>
                <a:latin typeface="Avenir Roman" charset="0"/>
                <a:ea typeface="Avenir Roman" charset="0"/>
                <a:cs typeface="Avenir Roman"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5" name="Text Placeholder 4"/>
          <p:cNvSpPr>
            <a:spLocks noGrp="1"/>
          </p:cNvSpPr>
          <p:nvPr>
            <p:ph type="body" sz="quarter" idx="13" hasCustomPrompt="1"/>
          </p:nvPr>
        </p:nvSpPr>
        <p:spPr>
          <a:xfrm>
            <a:off x="438152" y="4904192"/>
            <a:ext cx="2757488" cy="390525"/>
          </a:xfrm>
        </p:spPr>
        <p:txBody>
          <a:bodyPr>
            <a:noAutofit/>
          </a:bodyPr>
          <a:lstStyle>
            <a:lvl1pPr marL="0" indent="0">
              <a:buNone/>
              <a:defRPr sz="1600" b="0" i="0">
                <a:solidFill>
                  <a:srgbClr val="3C59FD"/>
                </a:solidFill>
                <a:latin typeface="Avenir Light" charset="0"/>
                <a:ea typeface="Avenir Light" charset="0"/>
                <a:cs typeface="Avenir Light" charset="0"/>
              </a:defRPr>
            </a:lvl1pPr>
          </a:lstStyle>
          <a:p>
            <a:pPr lvl="0"/>
            <a:r>
              <a:rPr lang="en-US" dirty="0" smtClean="0"/>
              <a:t>Date</a:t>
            </a:r>
            <a:endParaRPr lang="en-US" dirty="0"/>
          </a:p>
        </p:txBody>
      </p:sp>
      <p:pic>
        <p:nvPicPr>
          <p:cNvPr id="14" name="Picture 13"/>
          <p:cNvPicPr>
            <a:picLocks noChangeAspect="1"/>
          </p:cNvPicPr>
          <p:nvPr/>
        </p:nvPicPr>
        <p:blipFill>
          <a:blip r:embed="rId2"/>
          <a:stretch>
            <a:fillRect/>
          </a:stretch>
        </p:blipFill>
        <p:spPr>
          <a:xfrm>
            <a:off x="10392355" y="0"/>
            <a:ext cx="1799645" cy="6867069"/>
          </a:xfrm>
          <a:prstGeom prst="rect">
            <a:avLst/>
          </a:prstGeom>
        </p:spPr>
      </p:pic>
      <p:pic>
        <p:nvPicPr>
          <p:cNvPr id="17" name="Picture 16"/>
          <p:cNvPicPr>
            <a:picLocks noChangeAspect="1"/>
          </p:cNvPicPr>
          <p:nvPr/>
        </p:nvPicPr>
        <p:blipFill>
          <a:blip r:embed="rId3"/>
          <a:stretch>
            <a:fillRect/>
          </a:stretch>
        </p:blipFill>
        <p:spPr>
          <a:xfrm>
            <a:off x="438152" y="382710"/>
            <a:ext cx="1181250" cy="1181250"/>
          </a:xfrm>
          <a:prstGeom prst="rect">
            <a:avLst/>
          </a:prstGeom>
        </p:spPr>
      </p:pic>
    </p:spTree>
    <p:extLst>
      <p:ext uri="{BB962C8B-B14F-4D97-AF65-F5344CB8AC3E}">
        <p14:creationId xmlns:p14="http://schemas.microsoft.com/office/powerpoint/2010/main" val="12996906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152" y="405517"/>
            <a:ext cx="11210923" cy="920363"/>
          </a:xfrm>
        </p:spPr>
        <p:txBody>
          <a:bodyPr/>
          <a:lstStyle>
            <a:lvl1pPr>
              <a:defRPr b="1" i="0">
                <a:latin typeface="Avenir Heavy" charset="0"/>
                <a:ea typeface="Avenir Heavy" charset="0"/>
                <a:cs typeface="Avenir Heavy" charset="0"/>
              </a:defRPr>
            </a:lvl1pPr>
          </a:lstStyle>
          <a:p>
            <a:r>
              <a:rPr lang="en-US" dirty="0" smtClean="0"/>
              <a:t>CLICK TO EDIT MASTER TITLE STYLE</a:t>
            </a:r>
            <a:endParaRPr lang="en-US" dirty="0"/>
          </a:p>
        </p:txBody>
      </p:sp>
      <p:sp>
        <p:nvSpPr>
          <p:cNvPr id="3" name="Content Placeholder 2"/>
          <p:cNvSpPr>
            <a:spLocks noGrp="1"/>
          </p:cNvSpPr>
          <p:nvPr>
            <p:ph idx="1"/>
          </p:nvPr>
        </p:nvSpPr>
        <p:spPr>
          <a:xfrm>
            <a:off x="585947" y="1508760"/>
            <a:ext cx="11033237" cy="48289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5218999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55002" y="2898191"/>
            <a:ext cx="8444754" cy="686946"/>
          </a:xfrm>
        </p:spPr>
        <p:txBody>
          <a:bodyPr anchor="ctr"/>
          <a:lstStyle>
            <a:lvl1pPr algn="l">
              <a:defRPr sz="6000" b="1" i="0" baseline="0">
                <a:latin typeface="Avenir Heavy" charset="0"/>
                <a:ea typeface="Avenir Heavy" charset="0"/>
                <a:cs typeface="Avenir Heavy" charset="0"/>
              </a:defRPr>
            </a:lvl1pPr>
          </a:lstStyle>
          <a:p>
            <a:r>
              <a:rPr lang="en-US" dirty="0" smtClean="0"/>
              <a:t>Edit Master title</a:t>
            </a:r>
            <a:endParaRPr lang="en-US" dirty="0"/>
          </a:p>
        </p:txBody>
      </p:sp>
      <p:sp>
        <p:nvSpPr>
          <p:cNvPr id="3" name="Subtitle 2"/>
          <p:cNvSpPr>
            <a:spLocks noGrp="1"/>
          </p:cNvSpPr>
          <p:nvPr>
            <p:ph type="subTitle" idx="1"/>
          </p:nvPr>
        </p:nvSpPr>
        <p:spPr>
          <a:xfrm>
            <a:off x="355002" y="4331797"/>
            <a:ext cx="8444754" cy="446528"/>
          </a:xfrm>
        </p:spPr>
        <p:txBody>
          <a:bodyPr>
            <a:normAutofit/>
          </a:bodyPr>
          <a:lstStyle>
            <a:lvl1pPr marL="0" indent="0" algn="l">
              <a:buNone/>
              <a:defRPr sz="2800" b="0" i="0" baseline="0">
                <a:solidFill>
                  <a:schemeClr val="tx1">
                    <a:lumMod val="50000"/>
                    <a:lumOff val="50000"/>
                  </a:schemeClr>
                </a:solidFill>
                <a:latin typeface="Avenir Roman" charset="0"/>
                <a:ea typeface="Avenir Roman" charset="0"/>
                <a:cs typeface="Avenir Roman"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pic>
        <p:nvPicPr>
          <p:cNvPr id="14" name="Picture 13"/>
          <p:cNvPicPr>
            <a:picLocks noChangeAspect="1"/>
          </p:cNvPicPr>
          <p:nvPr/>
        </p:nvPicPr>
        <p:blipFill>
          <a:blip r:embed="rId2"/>
          <a:stretch>
            <a:fillRect/>
          </a:stretch>
        </p:blipFill>
        <p:spPr>
          <a:xfrm>
            <a:off x="10392355" y="0"/>
            <a:ext cx="1799645" cy="6867069"/>
          </a:xfrm>
          <a:prstGeom prst="rect">
            <a:avLst/>
          </a:prstGeom>
        </p:spPr>
      </p:pic>
      <p:pic>
        <p:nvPicPr>
          <p:cNvPr id="10" name="Picture 9"/>
          <p:cNvPicPr>
            <a:picLocks noChangeAspect="1"/>
          </p:cNvPicPr>
          <p:nvPr userDrawn="1"/>
        </p:nvPicPr>
        <p:blipFill>
          <a:blip r:embed="rId3"/>
          <a:stretch>
            <a:fillRect/>
          </a:stretch>
        </p:blipFill>
        <p:spPr>
          <a:xfrm>
            <a:off x="11112650" y="5761716"/>
            <a:ext cx="860612" cy="860612"/>
          </a:xfrm>
          <a:prstGeom prst="rect">
            <a:avLst/>
          </a:prstGeom>
        </p:spPr>
      </p:pic>
      <p:pic>
        <p:nvPicPr>
          <p:cNvPr id="8" name="Picture 7"/>
          <p:cNvPicPr>
            <a:picLocks noChangeAspect="1"/>
          </p:cNvPicPr>
          <p:nvPr userDrawn="1"/>
        </p:nvPicPr>
        <p:blipFill rotWithShape="1">
          <a:blip r:embed="rId4" cstate="screen">
            <a:extLst>
              <a:ext uri="{28A0092B-C50C-407E-A947-70E740481C1C}">
                <a14:useLocalDpi xmlns:a14="http://schemas.microsoft.com/office/drawing/2010/main"/>
              </a:ext>
            </a:extLst>
          </a:blip>
          <a:srcRect t="-1" b="-19996"/>
          <a:stretch/>
        </p:blipFill>
        <p:spPr>
          <a:xfrm>
            <a:off x="494851" y="3754194"/>
            <a:ext cx="1613648" cy="45719"/>
          </a:xfrm>
          <a:prstGeom prst="rect">
            <a:avLst/>
          </a:prstGeom>
        </p:spPr>
      </p:pic>
    </p:spTree>
    <p:extLst>
      <p:ext uri="{BB962C8B-B14F-4D97-AF65-F5344CB8AC3E}">
        <p14:creationId xmlns:p14="http://schemas.microsoft.com/office/powerpoint/2010/main" val="117000929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p:bg>
      <p:bgPr>
        <a:pattFill prst="pct90">
          <a:fgClr>
            <a:srgbClr val="6E83FF"/>
          </a:fgClr>
          <a:bgClr>
            <a:schemeClr val="bg1"/>
          </a:bgClr>
        </a:pattFill>
        <a:effectLst/>
      </p:bgPr>
    </p:bg>
    <p:spTree>
      <p:nvGrpSpPr>
        <p:cNvPr id="1" name=""/>
        <p:cNvGrpSpPr/>
        <p:nvPr/>
      </p:nvGrpSpPr>
      <p:grpSpPr>
        <a:xfrm>
          <a:off x="0" y="0"/>
          <a:ext cx="0" cy="0"/>
          <a:chOff x="0" y="0"/>
          <a:chExt cx="0" cy="0"/>
        </a:xfrm>
      </p:grpSpPr>
      <p:pic>
        <p:nvPicPr>
          <p:cNvPr id="14" name="Picture 13"/>
          <p:cNvPicPr>
            <a:picLocks noChangeAspect="1"/>
          </p:cNvPicPr>
          <p:nvPr/>
        </p:nvPicPr>
        <p:blipFill>
          <a:blip r:embed="rId2"/>
          <a:stretch>
            <a:fillRect/>
          </a:stretch>
        </p:blipFill>
        <p:spPr>
          <a:xfrm>
            <a:off x="10392355" y="0"/>
            <a:ext cx="1799645" cy="6867069"/>
          </a:xfrm>
          <a:prstGeom prst="rect">
            <a:avLst/>
          </a:prstGeom>
        </p:spPr>
      </p:pic>
      <p:pic>
        <p:nvPicPr>
          <p:cNvPr id="10" name="Picture 9"/>
          <p:cNvPicPr>
            <a:picLocks noChangeAspect="1"/>
          </p:cNvPicPr>
          <p:nvPr userDrawn="1"/>
        </p:nvPicPr>
        <p:blipFill>
          <a:blip r:embed="rId3"/>
          <a:stretch>
            <a:fillRect/>
          </a:stretch>
        </p:blipFill>
        <p:spPr>
          <a:xfrm>
            <a:off x="11112650" y="5761716"/>
            <a:ext cx="860612" cy="860612"/>
          </a:xfrm>
          <a:prstGeom prst="rect">
            <a:avLst/>
          </a:prstGeom>
        </p:spPr>
      </p:pic>
      <p:sp>
        <p:nvSpPr>
          <p:cNvPr id="4" name="TextBox 3"/>
          <p:cNvSpPr txBox="1"/>
          <p:nvPr userDrawn="1"/>
        </p:nvSpPr>
        <p:spPr>
          <a:xfrm>
            <a:off x="815939" y="2771814"/>
            <a:ext cx="3507692" cy="1323439"/>
          </a:xfrm>
          <a:prstGeom prst="rect">
            <a:avLst/>
          </a:prstGeom>
          <a:noFill/>
        </p:spPr>
        <p:txBody>
          <a:bodyPr wrap="none" rtlCol="0">
            <a:spAutoFit/>
          </a:bodyPr>
          <a:lstStyle/>
          <a:p>
            <a:pPr algn="ctr"/>
            <a:r>
              <a:rPr lang="en-US" sz="8000" b="1" smtClean="0">
                <a:solidFill>
                  <a:schemeClr val="bg1"/>
                </a:solidFill>
                <a:latin typeface="Avenir Roman" charset="0"/>
                <a:ea typeface="Avenir Roman" charset="0"/>
                <a:cs typeface="Avenir Roman" charset="0"/>
              </a:rPr>
              <a:t>{demo}</a:t>
            </a:r>
            <a:endParaRPr lang="en-US" sz="8000" b="1" dirty="0" smtClean="0">
              <a:solidFill>
                <a:schemeClr val="bg1"/>
              </a:solidFill>
              <a:latin typeface="Avenir Roman" charset="0"/>
              <a:ea typeface="Avenir Roman" charset="0"/>
              <a:cs typeface="Avenir Roman" charset="0"/>
            </a:endParaRPr>
          </a:p>
        </p:txBody>
      </p:sp>
    </p:spTree>
    <p:extLst>
      <p:ext uri="{BB962C8B-B14F-4D97-AF65-F5344CB8AC3E}">
        <p14:creationId xmlns:p14="http://schemas.microsoft.com/office/powerpoint/2010/main" val="174825518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lank w/ title">
    <p:spTree>
      <p:nvGrpSpPr>
        <p:cNvPr id="1" name=""/>
        <p:cNvGrpSpPr/>
        <p:nvPr/>
      </p:nvGrpSpPr>
      <p:grpSpPr>
        <a:xfrm>
          <a:off x="0" y="0"/>
          <a:ext cx="0" cy="0"/>
          <a:chOff x="0" y="0"/>
          <a:chExt cx="0" cy="0"/>
        </a:xfrm>
      </p:grpSpPr>
      <p:sp>
        <p:nvSpPr>
          <p:cNvPr id="26" name="Title 1"/>
          <p:cNvSpPr>
            <a:spLocks noGrp="1"/>
          </p:cNvSpPr>
          <p:nvPr>
            <p:ph type="title" hasCustomPrompt="1"/>
          </p:nvPr>
        </p:nvSpPr>
        <p:spPr>
          <a:xfrm>
            <a:off x="438152" y="422698"/>
            <a:ext cx="11338560" cy="548640"/>
          </a:xfrm>
          <a:noFill/>
        </p:spPr>
        <p:txBody>
          <a:bodyPr>
            <a:normAutofit/>
          </a:bodyPr>
          <a:lstStyle>
            <a:lvl1pPr>
              <a:defRPr sz="3200" b="1" i="0" baseline="0">
                <a:solidFill>
                  <a:schemeClr val="tx1"/>
                </a:solidFill>
                <a:latin typeface="Avenir Heavy" charset="0"/>
                <a:ea typeface="Avenir Heavy" charset="0"/>
                <a:cs typeface="Avenir Heavy" charset="0"/>
              </a:defRPr>
            </a:lvl1pPr>
          </a:lstStyle>
          <a:p>
            <a:r>
              <a:rPr lang="en-US" dirty="0" smtClean="0"/>
              <a:t>Click to edit Master title style       </a:t>
            </a:r>
            <a:endParaRPr lang="en-US" dirty="0"/>
          </a:p>
        </p:txBody>
      </p:sp>
      <p:sp>
        <p:nvSpPr>
          <p:cNvPr id="4" name="Content Placeholder 3"/>
          <p:cNvSpPr>
            <a:spLocks noGrp="1"/>
          </p:cNvSpPr>
          <p:nvPr>
            <p:ph sz="quarter" idx="13" hasCustomPrompt="1"/>
          </p:nvPr>
        </p:nvSpPr>
        <p:spPr>
          <a:xfrm>
            <a:off x="438150" y="1314450"/>
            <a:ext cx="5493523" cy="4629150"/>
          </a:xfrm>
        </p:spPr>
        <p:txBody>
          <a:bodyPr/>
          <a:lstStyle>
            <a:lvl2pPr marL="182880" indent="182880">
              <a:defRPr/>
            </a:lvl2pPr>
            <a:lvl3pPr marL="365760" indent="182880">
              <a:defRPr/>
            </a:lvl3pPr>
            <a:lvl4pPr marL="548640" indent="182880">
              <a:defRPr/>
            </a:lvl4pPr>
            <a:lvl5pPr marL="731520" indent="182880">
              <a:defRPr/>
            </a:lvl5pPr>
          </a:lstStyle>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Content Placeholder 3"/>
          <p:cNvSpPr>
            <a:spLocks noGrp="1"/>
          </p:cNvSpPr>
          <p:nvPr>
            <p:ph sz="quarter" idx="14" hasCustomPrompt="1"/>
          </p:nvPr>
        </p:nvSpPr>
        <p:spPr>
          <a:xfrm>
            <a:off x="6107432" y="1314450"/>
            <a:ext cx="5493523" cy="4629150"/>
          </a:xfrm>
        </p:spPr>
        <p:txBody>
          <a:bodyPr/>
          <a:lstStyle>
            <a:lvl2pPr marL="182880" indent="182880">
              <a:defRPr/>
            </a:lvl2pPr>
            <a:lvl3pPr marL="365760" indent="182880">
              <a:defRPr/>
            </a:lvl3pPr>
            <a:lvl4pPr marL="548640" indent="182880">
              <a:defRPr/>
            </a:lvl4pPr>
            <a:lvl5pPr marL="731520" indent="182880">
              <a:defRPr/>
            </a:lvl5pPr>
          </a:lstStyle>
          <a:p>
            <a:pPr lvl="1"/>
            <a:r>
              <a:rPr lang="en-US" dirty="0" smtClean="0"/>
              <a:t>Second level</a:t>
            </a:r>
          </a:p>
          <a:p>
            <a:pPr lvl="2"/>
            <a:r>
              <a:rPr lang="en-US" dirty="0" smtClean="0"/>
              <a:t>Third level</a:t>
            </a:r>
          </a:p>
          <a:p>
            <a:pPr lvl="3"/>
            <a:r>
              <a:rPr lang="en-US" dirty="0" smtClean="0"/>
              <a:t>Fourth level</a:t>
            </a:r>
          </a:p>
          <a:p>
            <a:pPr lvl="4"/>
            <a:r>
              <a:rPr lang="en-US" dirty="0" smtClean="0"/>
              <a:t>Fifth level             </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23121" y="6081185"/>
            <a:ext cx="551054" cy="551054"/>
          </a:xfrm>
          <a:prstGeom prst="rect">
            <a:avLst/>
          </a:prstGeom>
        </p:spPr>
      </p:pic>
      <p:pic>
        <p:nvPicPr>
          <p:cNvPr id="14" name="Picture 13"/>
          <p:cNvPicPr>
            <a:picLocks noChangeAspect="1"/>
          </p:cNvPicPr>
          <p:nvPr/>
        </p:nvPicPr>
        <p:blipFill>
          <a:blip r:embed="rId3"/>
          <a:stretch>
            <a:fillRect/>
          </a:stretch>
        </p:blipFill>
        <p:spPr>
          <a:xfrm>
            <a:off x="11373893" y="1"/>
            <a:ext cx="826888" cy="6873902"/>
          </a:xfrm>
          <a:prstGeom prst="rect">
            <a:avLst/>
          </a:prstGeom>
        </p:spPr>
      </p:pic>
    </p:spTree>
    <p:extLst>
      <p:ext uri="{BB962C8B-B14F-4D97-AF65-F5344CB8AC3E}">
        <p14:creationId xmlns:p14="http://schemas.microsoft.com/office/powerpoint/2010/main" val="399273684"/>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w/ title &amp; subtitle">
    <p:spTree>
      <p:nvGrpSpPr>
        <p:cNvPr id="1" name=""/>
        <p:cNvGrpSpPr/>
        <p:nvPr/>
      </p:nvGrpSpPr>
      <p:grpSpPr>
        <a:xfrm>
          <a:off x="0" y="0"/>
          <a:ext cx="0" cy="0"/>
          <a:chOff x="0" y="0"/>
          <a:chExt cx="0" cy="0"/>
        </a:xfrm>
      </p:grpSpPr>
      <p:sp>
        <p:nvSpPr>
          <p:cNvPr id="26" name="Title 1"/>
          <p:cNvSpPr>
            <a:spLocks noGrp="1"/>
          </p:cNvSpPr>
          <p:nvPr>
            <p:ph type="title"/>
          </p:nvPr>
        </p:nvSpPr>
        <p:spPr>
          <a:xfrm>
            <a:off x="438152" y="524044"/>
            <a:ext cx="11338560" cy="548640"/>
          </a:xfrm>
          <a:noFill/>
        </p:spPr>
        <p:txBody>
          <a:bodyPr>
            <a:noAutofit/>
          </a:bodyPr>
          <a:lstStyle>
            <a:lvl1pPr>
              <a:defRPr sz="4000" b="1" i="0" baseline="0">
                <a:solidFill>
                  <a:schemeClr val="tx1"/>
                </a:solidFill>
                <a:latin typeface="Avenir Heavy" charset="0"/>
                <a:ea typeface="Avenir Heavy" charset="0"/>
                <a:cs typeface="Avenir Heavy" charset="0"/>
              </a:defRPr>
            </a:lvl1pPr>
          </a:lstStyle>
          <a:p>
            <a:r>
              <a:rPr lang="en-US" smtClean="0"/>
              <a:t>Click to edit Master title style</a:t>
            </a:r>
            <a:endParaRPr lang="en-US" dirty="0"/>
          </a:p>
        </p:txBody>
      </p:sp>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23121" y="6081185"/>
            <a:ext cx="551054" cy="551054"/>
          </a:xfrm>
          <a:prstGeom prst="rect">
            <a:avLst/>
          </a:prstGeom>
        </p:spPr>
      </p:pic>
      <p:pic>
        <p:nvPicPr>
          <p:cNvPr id="10" name="Picture 9"/>
          <p:cNvPicPr>
            <a:picLocks noChangeAspect="1"/>
          </p:cNvPicPr>
          <p:nvPr/>
        </p:nvPicPr>
        <p:blipFill>
          <a:blip r:embed="rId3"/>
          <a:stretch>
            <a:fillRect/>
          </a:stretch>
        </p:blipFill>
        <p:spPr>
          <a:xfrm>
            <a:off x="11374176" y="1292"/>
            <a:ext cx="825776" cy="6864660"/>
          </a:xfrm>
          <a:prstGeom prst="rect">
            <a:avLst/>
          </a:prstGeom>
        </p:spPr>
      </p:pic>
      <p:sp>
        <p:nvSpPr>
          <p:cNvPr id="4" name="Text Placeholder 3"/>
          <p:cNvSpPr>
            <a:spLocks noGrp="1"/>
          </p:cNvSpPr>
          <p:nvPr>
            <p:ph type="body" sz="quarter" idx="14"/>
          </p:nvPr>
        </p:nvSpPr>
        <p:spPr>
          <a:xfrm>
            <a:off x="438152" y="1344593"/>
            <a:ext cx="11180107" cy="4905599"/>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5389376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6" name="Title 1"/>
          <p:cNvSpPr>
            <a:spLocks noGrp="1"/>
          </p:cNvSpPr>
          <p:nvPr>
            <p:ph type="title"/>
          </p:nvPr>
        </p:nvSpPr>
        <p:spPr>
          <a:xfrm>
            <a:off x="438152" y="524044"/>
            <a:ext cx="11338560" cy="548640"/>
          </a:xfrm>
          <a:noFill/>
        </p:spPr>
        <p:txBody>
          <a:bodyPr>
            <a:noAutofit/>
          </a:bodyPr>
          <a:lstStyle>
            <a:lvl1pPr>
              <a:defRPr sz="4000" b="1" i="0" baseline="0">
                <a:solidFill>
                  <a:schemeClr val="tx1"/>
                </a:solidFill>
                <a:latin typeface="Avenir Heavy" charset="0"/>
                <a:ea typeface="Avenir Heavy" charset="0"/>
                <a:cs typeface="Avenir Heavy" charset="0"/>
              </a:defRPr>
            </a:lvl1pPr>
          </a:lstStyle>
          <a:p>
            <a:r>
              <a:rPr lang="en-US" smtClean="0"/>
              <a:t>Click to edit Master title style</a:t>
            </a:r>
            <a:endParaRPr lang="en-US" dirty="0"/>
          </a:p>
        </p:txBody>
      </p:sp>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23121" y="6081185"/>
            <a:ext cx="551054" cy="551054"/>
          </a:xfrm>
          <a:prstGeom prst="rect">
            <a:avLst/>
          </a:prstGeom>
        </p:spPr>
      </p:pic>
      <p:pic>
        <p:nvPicPr>
          <p:cNvPr id="10" name="Picture 9"/>
          <p:cNvPicPr>
            <a:picLocks noChangeAspect="1"/>
          </p:cNvPicPr>
          <p:nvPr/>
        </p:nvPicPr>
        <p:blipFill>
          <a:blip r:embed="rId3"/>
          <a:stretch>
            <a:fillRect/>
          </a:stretch>
        </p:blipFill>
        <p:spPr>
          <a:xfrm>
            <a:off x="11374176" y="1292"/>
            <a:ext cx="825776" cy="6864660"/>
          </a:xfrm>
          <a:prstGeom prst="rect">
            <a:avLst/>
          </a:prstGeom>
        </p:spPr>
      </p:pic>
    </p:spTree>
    <p:extLst>
      <p:ext uri="{BB962C8B-B14F-4D97-AF65-F5344CB8AC3E}">
        <p14:creationId xmlns:p14="http://schemas.microsoft.com/office/powerpoint/2010/main" val="137054400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26" name="Title 1"/>
          <p:cNvSpPr>
            <a:spLocks noGrp="1"/>
          </p:cNvSpPr>
          <p:nvPr>
            <p:ph type="title"/>
          </p:nvPr>
        </p:nvSpPr>
        <p:spPr>
          <a:xfrm>
            <a:off x="438152" y="524044"/>
            <a:ext cx="11338560" cy="548640"/>
          </a:xfrm>
          <a:noFill/>
        </p:spPr>
        <p:txBody>
          <a:bodyPr>
            <a:noAutofit/>
          </a:bodyPr>
          <a:lstStyle>
            <a:lvl1pPr>
              <a:defRPr sz="4000" b="1" i="0" baseline="0">
                <a:solidFill>
                  <a:schemeClr val="tx1"/>
                </a:solidFill>
                <a:latin typeface="Avenir Heavy" charset="0"/>
                <a:ea typeface="Avenir Heavy" charset="0"/>
                <a:cs typeface="Avenir Heavy" charset="0"/>
              </a:defRPr>
            </a:lvl1pPr>
          </a:lstStyle>
          <a:p>
            <a:r>
              <a:rPr lang="en-US" smtClean="0"/>
              <a:t>Click to edit Master title style</a:t>
            </a:r>
            <a:endParaRPr lang="en-US" dirty="0"/>
          </a:p>
        </p:txBody>
      </p:sp>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23121" y="6081185"/>
            <a:ext cx="551054" cy="551054"/>
          </a:xfrm>
          <a:prstGeom prst="rect">
            <a:avLst/>
          </a:prstGeom>
        </p:spPr>
      </p:pic>
      <p:pic>
        <p:nvPicPr>
          <p:cNvPr id="10" name="Picture 9"/>
          <p:cNvPicPr>
            <a:picLocks noChangeAspect="1"/>
          </p:cNvPicPr>
          <p:nvPr/>
        </p:nvPicPr>
        <p:blipFill>
          <a:blip r:embed="rId3"/>
          <a:stretch>
            <a:fillRect/>
          </a:stretch>
        </p:blipFill>
        <p:spPr>
          <a:xfrm>
            <a:off x="11374176" y="1292"/>
            <a:ext cx="825776" cy="6864660"/>
          </a:xfrm>
          <a:prstGeom prst="rect">
            <a:avLst/>
          </a:prstGeom>
        </p:spPr>
      </p:pic>
      <p:sp>
        <p:nvSpPr>
          <p:cNvPr id="4" name="Text Placeholder 3"/>
          <p:cNvSpPr>
            <a:spLocks noGrp="1"/>
          </p:cNvSpPr>
          <p:nvPr>
            <p:ph type="body" sz="quarter" idx="10" hasCustomPrompt="1"/>
          </p:nvPr>
        </p:nvSpPr>
        <p:spPr>
          <a:xfrm>
            <a:off x="438152" y="1536564"/>
            <a:ext cx="7013234" cy="4144962"/>
          </a:xfrm>
        </p:spPr>
        <p:txBody>
          <a:bodyPr>
            <a:normAutofit/>
          </a:bodyPr>
          <a:lstStyle>
            <a:lvl1pPr marL="0" indent="0">
              <a:spcBef>
                <a:spcPts val="0"/>
              </a:spcBef>
              <a:buNone/>
              <a:defRPr sz="1800" b="0" baseline="0">
                <a:latin typeface="Consolas" charset="0"/>
                <a:ea typeface="Consolas" charset="0"/>
                <a:cs typeface="Consolas" charset="0"/>
              </a:defRPr>
            </a:lvl1pPr>
            <a:lvl2pPr marL="365760" indent="0">
              <a:buNone/>
              <a:defRPr sz="1600" b="1">
                <a:latin typeface="Consolas" charset="0"/>
                <a:ea typeface="Consolas" charset="0"/>
                <a:cs typeface="Consolas" charset="0"/>
              </a:defRPr>
            </a:lvl2pPr>
            <a:lvl3pPr marL="548640" indent="0">
              <a:buNone/>
              <a:defRPr sz="1200" b="1">
                <a:latin typeface="Consolas" charset="0"/>
                <a:ea typeface="Consolas" charset="0"/>
                <a:cs typeface="Consolas" charset="0"/>
              </a:defRPr>
            </a:lvl3pPr>
            <a:lvl4pPr marL="731520" indent="0">
              <a:buNone/>
              <a:defRPr sz="1100" b="1">
                <a:latin typeface="Consolas" charset="0"/>
                <a:ea typeface="Consolas" charset="0"/>
                <a:cs typeface="Consolas" charset="0"/>
              </a:defRPr>
            </a:lvl4pPr>
            <a:lvl5pPr marL="914400" indent="0">
              <a:buNone/>
              <a:defRPr sz="1050" b="1">
                <a:latin typeface="Consolas" charset="0"/>
                <a:ea typeface="Consolas" charset="0"/>
                <a:cs typeface="Consolas" charset="0"/>
              </a:defRPr>
            </a:lvl5pPr>
          </a:lstStyle>
          <a:p>
            <a:pPr lvl="0"/>
            <a:r>
              <a:rPr lang="en-US" dirty="0" smtClean="0"/>
              <a:t>Click to edit </a:t>
            </a:r>
            <a:r>
              <a:rPr lang="en-US" smtClean="0"/>
              <a:t>code snippet</a:t>
            </a:r>
            <a:endParaRPr lang="en-US" dirty="0"/>
          </a:p>
        </p:txBody>
      </p:sp>
      <p:sp>
        <p:nvSpPr>
          <p:cNvPr id="6" name="Text Placeholder 5"/>
          <p:cNvSpPr>
            <a:spLocks noGrp="1"/>
          </p:cNvSpPr>
          <p:nvPr>
            <p:ph type="body" sz="quarter" idx="11" hasCustomPrompt="1"/>
          </p:nvPr>
        </p:nvSpPr>
        <p:spPr>
          <a:xfrm>
            <a:off x="7606999" y="1536564"/>
            <a:ext cx="3611563" cy="4144962"/>
          </a:xfrm>
          <a:solidFill>
            <a:schemeClr val="bg1">
              <a:lumMod val="95000"/>
            </a:schemeClr>
          </a:solidFill>
        </p:spPr>
        <p:txBody>
          <a:bodyPr>
            <a:normAutofit/>
          </a:bodyPr>
          <a:lstStyle>
            <a:lvl1pPr>
              <a:defRPr sz="2800"/>
            </a:lvl1pPr>
            <a:lvl2pPr>
              <a:defRPr sz="2000"/>
            </a:lvl2pPr>
            <a:lvl3pPr>
              <a:defRPr sz="1600"/>
            </a:lvl3pPr>
            <a:lvl4pPr>
              <a:defRPr sz="1400"/>
            </a:lvl4pPr>
            <a:lvl5pPr>
              <a:defRPr sz="1200"/>
            </a:lvl5pPr>
          </a:lstStyle>
          <a:p>
            <a:pPr lvl="0"/>
            <a:r>
              <a:rPr lang="en-US" dirty="0" smtClean="0"/>
              <a:t>Click to edit code description</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99811232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23121" y="6081185"/>
            <a:ext cx="551054" cy="551054"/>
          </a:xfrm>
          <a:prstGeom prst="rect">
            <a:avLst/>
          </a:prstGeom>
        </p:spPr>
      </p:pic>
      <p:pic>
        <p:nvPicPr>
          <p:cNvPr id="10" name="Picture 9"/>
          <p:cNvPicPr>
            <a:picLocks noChangeAspect="1"/>
          </p:cNvPicPr>
          <p:nvPr/>
        </p:nvPicPr>
        <p:blipFill>
          <a:blip r:embed="rId3"/>
          <a:stretch>
            <a:fillRect/>
          </a:stretch>
        </p:blipFill>
        <p:spPr>
          <a:xfrm>
            <a:off x="11374176" y="1292"/>
            <a:ext cx="825776" cy="6864660"/>
          </a:xfrm>
          <a:prstGeom prst="rect">
            <a:avLst/>
          </a:prstGeom>
        </p:spPr>
      </p:pic>
    </p:spTree>
    <p:extLst>
      <p:ext uri="{BB962C8B-B14F-4D97-AF65-F5344CB8AC3E}">
        <p14:creationId xmlns:p14="http://schemas.microsoft.com/office/powerpoint/2010/main" val="49247590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g Words">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23121" y="6081185"/>
            <a:ext cx="551054" cy="551054"/>
          </a:xfrm>
          <a:prstGeom prst="rect">
            <a:avLst/>
          </a:prstGeom>
        </p:spPr>
      </p:pic>
      <p:pic>
        <p:nvPicPr>
          <p:cNvPr id="10" name="Picture 9"/>
          <p:cNvPicPr>
            <a:picLocks noChangeAspect="1"/>
          </p:cNvPicPr>
          <p:nvPr/>
        </p:nvPicPr>
        <p:blipFill>
          <a:blip r:embed="rId3"/>
          <a:stretch>
            <a:fillRect/>
          </a:stretch>
        </p:blipFill>
        <p:spPr>
          <a:xfrm>
            <a:off x="11374176" y="1292"/>
            <a:ext cx="825776" cy="6864660"/>
          </a:xfrm>
          <a:prstGeom prst="rect">
            <a:avLst/>
          </a:prstGeom>
        </p:spPr>
      </p:pic>
      <p:sp>
        <p:nvSpPr>
          <p:cNvPr id="4" name="Text Placeholder 3"/>
          <p:cNvSpPr>
            <a:spLocks noGrp="1"/>
          </p:cNvSpPr>
          <p:nvPr>
            <p:ph type="body" sz="quarter" idx="10" hasCustomPrompt="1"/>
          </p:nvPr>
        </p:nvSpPr>
        <p:spPr>
          <a:xfrm>
            <a:off x="1303021" y="320040"/>
            <a:ext cx="8778240" cy="5943600"/>
          </a:xfrm>
        </p:spPr>
        <p:txBody>
          <a:bodyPr anchor="ctr">
            <a:normAutofit/>
          </a:bodyPr>
          <a:lstStyle>
            <a:lvl1pPr marL="182880" indent="0" algn="ctr">
              <a:buNone/>
              <a:defRPr sz="6600" baseline="0"/>
            </a:lvl1pPr>
            <a:lvl2pPr marL="365760" indent="0">
              <a:buNone/>
              <a:defRPr/>
            </a:lvl2pPr>
            <a:lvl3pPr marL="548640" indent="0">
              <a:buNone/>
              <a:defRPr/>
            </a:lvl3pPr>
            <a:lvl4pPr marL="731520" indent="0">
              <a:buNone/>
              <a:defRPr/>
            </a:lvl4pPr>
            <a:lvl5pPr marL="914400" indent="0">
              <a:buNone/>
              <a:defRPr/>
            </a:lvl5pPr>
          </a:lstStyle>
          <a:p>
            <a:pPr lvl="0"/>
            <a:r>
              <a:rPr lang="en-US" dirty="0" smtClean="0"/>
              <a:t>Click to make</a:t>
            </a:r>
          </a:p>
          <a:p>
            <a:pPr lvl="0"/>
            <a:r>
              <a:rPr lang="en-US" dirty="0" smtClean="0"/>
              <a:t>big statement</a:t>
            </a:r>
            <a:endParaRPr lang="en-US" dirty="0"/>
          </a:p>
        </p:txBody>
      </p:sp>
    </p:spTree>
    <p:extLst>
      <p:ext uri="{BB962C8B-B14F-4D97-AF65-F5344CB8AC3E}">
        <p14:creationId xmlns:p14="http://schemas.microsoft.com/office/powerpoint/2010/main" val="1870062207"/>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38152" y="405517"/>
            <a:ext cx="11210923" cy="1285172"/>
          </a:xfrm>
          <a:prstGeom prst="rect">
            <a:avLst/>
          </a:prstGeom>
        </p:spPr>
        <p:txBody>
          <a:bodyPr vert="horz" lIns="91440" tIns="45720" rIns="91440" bIns="45720" rtlCol="0" anchor="ctr">
            <a:normAutofit/>
          </a:bodyPr>
          <a:lstStyle/>
          <a:p>
            <a:r>
              <a:rPr lang="en-US" dirty="0" smtClean="0"/>
              <a:t>CLICK TO EDIT MASTER SLIDE TITLE</a:t>
            </a:r>
            <a:endParaRPr lang="en-US" dirty="0"/>
          </a:p>
        </p:txBody>
      </p:sp>
      <p:sp>
        <p:nvSpPr>
          <p:cNvPr id="3" name="Text Placeholder 2"/>
          <p:cNvSpPr>
            <a:spLocks noGrp="1"/>
          </p:cNvSpPr>
          <p:nvPr>
            <p:ph type="body" idx="1"/>
          </p:nvPr>
        </p:nvSpPr>
        <p:spPr>
          <a:xfrm>
            <a:off x="438152" y="1794510"/>
            <a:ext cx="11210923" cy="4594860"/>
          </a:xfrm>
          <a:prstGeom prst="rect">
            <a:avLst/>
          </a:prstGeom>
        </p:spPr>
        <p:txBody>
          <a:bodyPr vert="horz" lIns="91440" tIns="45720" rIns="91440" bIns="45720" rtlCol="0">
            <a:normAutofit/>
          </a:bodyPr>
          <a:lstStyle/>
          <a:p>
            <a:pPr lvl="0"/>
            <a:r>
              <a:rPr lang="en-US" dirty="0" smtClean="0"/>
              <a:t>Click to edit master slide subtitle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15989989"/>
      </p:ext>
    </p:extLst>
  </p:cSld>
  <p:clrMap bg1="lt1" tx1="dk1" bg2="lt2" tx2="dk2" accent1="accent1" accent2="accent2" accent3="accent3" accent4="accent4" accent5="accent5" accent6="accent6" hlink="hlink" folHlink="folHlink"/>
  <p:sldLayoutIdLst>
    <p:sldLayoutId id="2147483661" r:id="rId1"/>
    <p:sldLayoutId id="2147483672" r:id="rId2"/>
    <p:sldLayoutId id="2147483673" r:id="rId3"/>
    <p:sldLayoutId id="2147483662" r:id="rId4"/>
    <p:sldLayoutId id="2147483663" r:id="rId5"/>
    <p:sldLayoutId id="2147483669" r:id="rId6"/>
    <p:sldLayoutId id="2147483674" r:id="rId7"/>
    <p:sldLayoutId id="2147483666" r:id="rId8"/>
    <p:sldLayoutId id="2147483667" r:id="rId9"/>
    <p:sldLayoutId id="2147483664" r:id="rId10"/>
  </p:sldLayoutIdLst>
  <p:timing>
    <p:tnLst>
      <p:par>
        <p:cTn id="1" dur="indefinite" restart="never" nodeType="tmRoot"/>
      </p:par>
    </p:tnLst>
  </p:timing>
  <p:txStyles>
    <p:titleStyle>
      <a:lvl1pPr algn="l" defTabSz="914400" rtl="0" eaLnBrk="1" latinLnBrk="0" hangingPunct="1">
        <a:lnSpc>
          <a:spcPct val="90000"/>
        </a:lnSpc>
        <a:spcBef>
          <a:spcPct val="0"/>
        </a:spcBef>
        <a:buNone/>
        <a:defRPr sz="4000" b="1" i="0" kern="1200" baseline="0">
          <a:solidFill>
            <a:schemeClr val="tx1"/>
          </a:solidFill>
          <a:latin typeface="Avenir Heavy" charset="0"/>
          <a:ea typeface="Avenir Heavy" charset="0"/>
          <a:cs typeface="Avenir Heavy" charset="0"/>
        </a:defRPr>
      </a:lvl1pPr>
    </p:titleStyle>
    <p:bodyStyle>
      <a:lvl1pPr marL="365760" indent="-365760" algn="l" defTabSz="91440" rtl="0" eaLnBrk="1" latinLnBrk="0" hangingPunct="1">
        <a:lnSpc>
          <a:spcPct val="100000"/>
        </a:lnSpc>
        <a:spcBef>
          <a:spcPts val="1000"/>
        </a:spcBef>
        <a:buClr>
          <a:srgbClr val="3C59FD"/>
        </a:buClr>
        <a:buSzPct val="80000"/>
        <a:buFont typeface="Arial" panose="020B0604020202020204" pitchFamily="34" charset="0"/>
        <a:buChar char="•"/>
        <a:defRPr sz="3600" b="0" i="0" kern="1200" baseline="0">
          <a:solidFill>
            <a:schemeClr val="tx1"/>
          </a:solidFill>
          <a:latin typeface="Avenir Roman" charset="0"/>
          <a:ea typeface="Avenir Roman" charset="0"/>
          <a:cs typeface="Avenir Roman" charset="0"/>
        </a:defRPr>
      </a:lvl1pPr>
      <a:lvl2pPr marL="365760" indent="182880" algn="l" defTabSz="914400" rtl="0" eaLnBrk="1" latinLnBrk="0" hangingPunct="1">
        <a:lnSpc>
          <a:spcPct val="90000"/>
        </a:lnSpc>
        <a:spcBef>
          <a:spcPts val="500"/>
        </a:spcBef>
        <a:buClr>
          <a:srgbClr val="3C59FD"/>
        </a:buClr>
        <a:buSzPct val="80000"/>
        <a:buFont typeface="Arial" panose="020B0604020202020204" pitchFamily="34" charset="0"/>
        <a:buChar char="•"/>
        <a:tabLst>
          <a:tab pos="301752" algn="l"/>
        </a:tabLst>
        <a:defRPr sz="2800" b="0" i="0" kern="1200" baseline="0">
          <a:solidFill>
            <a:schemeClr val="tx1"/>
          </a:solidFill>
          <a:latin typeface="Avenir Roman" charset="0"/>
          <a:ea typeface="Avenir Roman" charset="0"/>
          <a:cs typeface="Avenir Roman" charset="0"/>
        </a:defRPr>
      </a:lvl2pPr>
      <a:lvl3pPr marL="548640" indent="182880" algn="l" defTabSz="914400" rtl="0" eaLnBrk="1" latinLnBrk="0" hangingPunct="1">
        <a:lnSpc>
          <a:spcPct val="90000"/>
        </a:lnSpc>
        <a:spcBef>
          <a:spcPts val="500"/>
        </a:spcBef>
        <a:buClr>
          <a:srgbClr val="3C59FD"/>
        </a:buClr>
        <a:buSzPct val="80000"/>
        <a:buFont typeface="Arial" panose="020B0604020202020204" pitchFamily="34" charset="0"/>
        <a:buChar char="•"/>
        <a:defRPr sz="2000" b="0" i="0" kern="1200" baseline="0">
          <a:solidFill>
            <a:schemeClr val="tx1"/>
          </a:solidFill>
          <a:latin typeface="Avenir Roman" charset="0"/>
          <a:ea typeface="Avenir Roman" charset="0"/>
          <a:cs typeface="Avenir Roman" charset="0"/>
        </a:defRPr>
      </a:lvl3pPr>
      <a:lvl4pPr marL="731520" indent="182880" algn="l" defTabSz="914400" rtl="0" eaLnBrk="1" latinLnBrk="0" hangingPunct="1">
        <a:lnSpc>
          <a:spcPct val="90000"/>
        </a:lnSpc>
        <a:spcBef>
          <a:spcPts val="500"/>
        </a:spcBef>
        <a:buClr>
          <a:srgbClr val="3C59FD"/>
        </a:buClr>
        <a:buSzPct val="80000"/>
        <a:buFont typeface="Arial" panose="020B0604020202020204" pitchFamily="34" charset="0"/>
        <a:buChar char="•"/>
        <a:defRPr sz="1800" b="0" i="0" kern="1200" baseline="0">
          <a:solidFill>
            <a:schemeClr val="tx1"/>
          </a:solidFill>
          <a:latin typeface="Avenir Roman" charset="0"/>
          <a:ea typeface="Avenir Roman" charset="0"/>
          <a:cs typeface="Avenir Roman" charset="0"/>
        </a:defRPr>
      </a:lvl4pPr>
      <a:lvl5pPr marL="914400" indent="182880" algn="l" defTabSz="914400" rtl="0" eaLnBrk="1" latinLnBrk="0" hangingPunct="1">
        <a:lnSpc>
          <a:spcPct val="90000"/>
        </a:lnSpc>
        <a:spcBef>
          <a:spcPts val="500"/>
        </a:spcBef>
        <a:buClr>
          <a:srgbClr val="3C59FD"/>
        </a:buClr>
        <a:buSzPct val="80000"/>
        <a:buFont typeface="Arial" panose="020B0604020202020204" pitchFamily="34" charset="0"/>
        <a:buChar char="•"/>
        <a:defRPr sz="1600" b="0" i="0" kern="1200" baseline="0">
          <a:solidFill>
            <a:schemeClr val="tx1"/>
          </a:solidFill>
          <a:latin typeface="Avenir Roman" charset="0"/>
          <a:ea typeface="Avenir Roman" charset="0"/>
          <a:cs typeface="Avenir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200" kern="1200" cap="all" spc="0" baseline="0">
          <a:solidFill>
            <a:srgbClr val="95BC46"/>
          </a:solidFill>
          <a:latin typeface="Open Sans" panose="020B0606030504020204" pitchFamily="34" charset="0"/>
          <a:ea typeface="Open Sans" panose="020B0606030504020204" pitchFamily="34" charset="0"/>
          <a:cs typeface="Open Sans" panose="020B0606030504020204" pitchFamily="34" charset="0"/>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bit.ly/nativescript-angular-seed" TargetMode="External"/><Relationship Id="rId4" Type="http://schemas.openxmlformats.org/officeDocument/2006/relationships/image" Target="../media/image19.gif"/><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www.nativescript.org/" TargetMode="External"/><Relationship Id="rId4" Type="http://schemas.openxmlformats.org/officeDocument/2006/relationships/hyperlink" Target="https://twitter.com/nativescript" TargetMode="External"/><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www.lukew.com/ff/entry.asp?1954" TargetMode="External"/><Relationship Id="rId4" Type="http://schemas.openxmlformats.org/officeDocument/2006/relationships/image" Target="../media/image12.png"/><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www.lukew.com/ff/entry.asp?1954" TargetMode="External"/><Relationship Id="rId4" Type="http://schemas.openxmlformats.org/officeDocument/2006/relationships/image" Target="../media/image13.png"/><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gif"/><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25" name="Shape 25"/>
          <p:cNvSpPr txBox="1">
            <a:spLocks noGrp="1"/>
          </p:cNvSpPr>
          <p:nvPr>
            <p:ph type="ctrTitle"/>
          </p:nvPr>
        </p:nvSpPr>
        <p:spPr>
          <a:xfrm>
            <a:off x="454555" y="3815056"/>
            <a:ext cx="10041168" cy="686945"/>
          </a:xfrm>
          <a:prstGeom prst="rect">
            <a:avLst/>
          </a:prstGeom>
          <a:noFill/>
          <a:ln>
            <a:noFill/>
          </a:ln>
        </p:spPr>
        <p:txBody>
          <a:bodyPr vert="horz" lIns="91433" tIns="45700" rIns="91433" bIns="45700" rtlCol="0" anchor="ctr" anchorCtr="0">
            <a:noAutofit/>
          </a:bodyPr>
          <a:lstStyle/>
          <a:p>
            <a:pPr>
              <a:spcBef>
                <a:spcPts val="0"/>
              </a:spcBef>
              <a:buClr>
                <a:schemeClr val="dk1"/>
              </a:buClr>
              <a:buSzPct val="25000"/>
            </a:pPr>
            <a:r>
              <a:rPr lang="en-US" sz="5867" dirty="0"/>
              <a:t>Sharing Code Between Web and Native Apps </a:t>
            </a:r>
            <a:br>
              <a:rPr lang="en-US" sz="5867" dirty="0"/>
            </a:br>
            <a:endParaRPr lang="en" sz="5867" dirty="0"/>
          </a:p>
          <a:p>
            <a:pPr>
              <a:spcBef>
                <a:spcPts val="0"/>
              </a:spcBef>
              <a:buClr>
                <a:schemeClr val="dk1"/>
              </a:buClr>
              <a:buSzPct val="25000"/>
            </a:pPr>
            <a:r>
              <a:rPr lang="en-US" sz="2667" b="0" dirty="0" smtClean="0">
                <a:solidFill>
                  <a:schemeClr val="dk1"/>
                </a:solidFill>
                <a:latin typeface="Avenir Next" charset="0"/>
                <a:ea typeface="Avenir Next" charset="0"/>
                <a:cs typeface="Avenir Next" charset="0"/>
                <a:sym typeface="Lato"/>
              </a:rPr>
              <a:t>Jen </a:t>
            </a:r>
            <a:r>
              <a:rPr lang="en-US" sz="2667" b="0" dirty="0" err="1">
                <a:solidFill>
                  <a:schemeClr val="dk1"/>
                </a:solidFill>
                <a:latin typeface="Avenir Next" charset="0"/>
                <a:ea typeface="Avenir Next" charset="0"/>
                <a:cs typeface="Avenir Next" charset="0"/>
                <a:sym typeface="Lato"/>
              </a:rPr>
              <a:t>Looper</a:t>
            </a:r>
            <a:r>
              <a:rPr lang="en-US" sz="2667" b="0" dirty="0">
                <a:solidFill>
                  <a:schemeClr val="dk1"/>
                </a:solidFill>
                <a:latin typeface="Avenir Next" charset="0"/>
                <a:ea typeface="Avenir Next" charset="0"/>
                <a:cs typeface="Avenir Next" charset="0"/>
                <a:sym typeface="Lato"/>
              </a:rPr>
              <a:t> (@</a:t>
            </a:r>
            <a:r>
              <a:rPr lang="en-US" sz="2667" b="0" dirty="0" err="1">
                <a:solidFill>
                  <a:schemeClr val="dk1"/>
                </a:solidFill>
                <a:latin typeface="Avenir Next" charset="0"/>
                <a:ea typeface="Avenir Next" charset="0"/>
                <a:cs typeface="Avenir Next" charset="0"/>
                <a:sym typeface="Lato"/>
              </a:rPr>
              <a:t>jenlooper</a:t>
            </a:r>
            <a:r>
              <a:rPr lang="en-US" sz="2667" b="0" dirty="0">
                <a:solidFill>
                  <a:schemeClr val="dk1"/>
                </a:solidFill>
                <a:latin typeface="Avenir Next" charset="0"/>
                <a:ea typeface="Avenir Next" charset="0"/>
                <a:cs typeface="Avenir Next" charset="0"/>
                <a:sym typeface="Lato"/>
              </a:rPr>
              <a:t>)</a:t>
            </a:r>
            <a:endParaRPr lang="en" sz="2667" b="0" dirty="0">
              <a:solidFill>
                <a:schemeClr val="dk1"/>
              </a:solidFill>
              <a:latin typeface="Avenir Next" charset="0"/>
              <a:ea typeface="Avenir Next" charset="0"/>
              <a:cs typeface="Avenir Next" charset="0"/>
              <a:sym typeface="Lato"/>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8698" y="5297133"/>
            <a:ext cx="4345993" cy="1746881"/>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70228" y="172278"/>
            <a:ext cx="2082931" cy="1967212"/>
          </a:xfrm>
          <a:prstGeom prst="rect">
            <a:avLst/>
          </a:prstGeom>
        </p:spPr>
      </p:pic>
    </p:spTree>
    <p:extLst>
      <p:ext uri="{BB962C8B-B14F-4D97-AF65-F5344CB8AC3E}">
        <p14:creationId xmlns:p14="http://schemas.microsoft.com/office/powerpoint/2010/main" val="1719983534"/>
      </p:ext>
    </p:extLst>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2 advanced seed</a:t>
            </a:r>
            <a:endParaRPr lang="en-US" dirty="0"/>
          </a:p>
        </p:txBody>
      </p:sp>
      <p:sp>
        <p:nvSpPr>
          <p:cNvPr id="3" name="Text Placeholder 2"/>
          <p:cNvSpPr>
            <a:spLocks noGrp="1"/>
          </p:cNvSpPr>
          <p:nvPr>
            <p:ph type="body" idx="4294967295"/>
          </p:nvPr>
        </p:nvSpPr>
        <p:spPr>
          <a:xfrm>
            <a:off x="438150" y="1800224"/>
            <a:ext cx="11337924" cy="3544888"/>
          </a:xfrm>
          <a:prstGeom prst="rect">
            <a:avLst/>
          </a:prstGeom>
        </p:spPr>
        <p:txBody>
          <a:bodyPr/>
          <a:lstStyle/>
          <a:p>
            <a:r>
              <a:rPr lang="en-US" dirty="0">
                <a:hlinkClick r:id="rId3"/>
              </a:rPr>
              <a:t>http://</a:t>
            </a:r>
            <a:r>
              <a:rPr lang="en-US" dirty="0" smtClean="0">
                <a:hlinkClick r:id="rId3"/>
              </a:rPr>
              <a:t>bit.ly/nativescript-angular-seed</a:t>
            </a:r>
            <a:r>
              <a:rPr lang="en-US" dirty="0" smtClean="0"/>
              <a:t> </a:t>
            </a: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2451" y="2895253"/>
            <a:ext cx="8097079" cy="4430721"/>
          </a:xfrm>
          <a:prstGeom prst="rect">
            <a:avLst/>
          </a:prstGeom>
        </p:spPr>
      </p:pic>
    </p:spTree>
    <p:extLst>
      <p:ext uri="{BB962C8B-B14F-4D97-AF65-F5344CB8AC3E}">
        <p14:creationId xmlns:p14="http://schemas.microsoft.com/office/powerpoint/2010/main" val="18480631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Try it for yourself!</a:t>
            </a:r>
            <a:endParaRPr lang="en-US" dirty="0"/>
          </a:p>
        </p:txBody>
      </p:sp>
      <p:sp>
        <p:nvSpPr>
          <p:cNvPr id="3" name="Text Placeholder 2"/>
          <p:cNvSpPr>
            <a:spLocks noGrp="1"/>
          </p:cNvSpPr>
          <p:nvPr>
            <p:ph type="body" idx="4294967295"/>
          </p:nvPr>
        </p:nvSpPr>
        <p:spPr>
          <a:xfrm>
            <a:off x="438150" y="1800224"/>
            <a:ext cx="11337924" cy="3544888"/>
          </a:xfrm>
          <a:prstGeom prst="rect">
            <a:avLst/>
          </a:prstGeom>
        </p:spPr>
        <p:txBody>
          <a:bodyPr>
            <a:normAutofit/>
          </a:bodyPr>
          <a:lstStyle/>
          <a:p>
            <a:r>
              <a:rPr lang="en-US" sz="3200" dirty="0" smtClean="0"/>
              <a:t>1) Visit </a:t>
            </a:r>
            <a:r>
              <a:rPr lang="en-US" sz="3200" dirty="0" smtClean="0">
                <a:hlinkClick r:id="rId3"/>
              </a:rPr>
              <a:t>nativescript.org</a:t>
            </a:r>
            <a:r>
              <a:rPr lang="en-US" sz="3200" dirty="0" smtClean="0"/>
              <a:t> and click Get Started!</a:t>
            </a:r>
          </a:p>
          <a:p>
            <a:endParaRPr lang="en-US" sz="3200" dirty="0" smtClean="0"/>
          </a:p>
          <a:p>
            <a:r>
              <a:rPr lang="en-US" sz="3200" dirty="0" smtClean="0"/>
              <a:t>2) Follow </a:t>
            </a:r>
            <a:r>
              <a:rPr lang="en-US" sz="3200" dirty="0" smtClean="0">
                <a:hlinkClick r:id="rId4"/>
              </a:rPr>
              <a:t>@nativescript</a:t>
            </a:r>
            <a:r>
              <a:rPr lang="en-US" sz="3200" dirty="0" smtClean="0"/>
              <a:t> on Twitter.</a:t>
            </a:r>
          </a:p>
          <a:p>
            <a:endParaRPr lang="en-US" sz="3200" dirty="0"/>
          </a:p>
          <a:p>
            <a:r>
              <a:rPr lang="en-US" sz="3200" smtClean="0"/>
              <a:t>3) </a:t>
            </a:r>
            <a:r>
              <a:rPr lang="en-US" sz="3200" dirty="0" smtClean="0"/>
              <a:t>Reach out! @</a:t>
            </a:r>
            <a:r>
              <a:rPr lang="en-US" sz="3200" dirty="0" err="1" smtClean="0"/>
              <a:t>tjvantoll</a:t>
            </a:r>
            <a:r>
              <a:rPr lang="en-US" sz="3200" dirty="0" smtClean="0"/>
              <a:t> and @</a:t>
            </a:r>
            <a:r>
              <a:rPr lang="en-US" sz="3200" dirty="0" err="1" smtClean="0"/>
              <a:t>jenlooper</a:t>
            </a:r>
            <a:r>
              <a:rPr lang="en-US" sz="3200" dirty="0" smtClean="0"/>
              <a:t> on Twitter.</a:t>
            </a:r>
            <a:endParaRPr lang="en-US" sz="3200" dirty="0"/>
          </a:p>
        </p:txBody>
      </p:sp>
    </p:spTree>
    <p:extLst>
      <p:ext uri="{BB962C8B-B14F-4D97-AF65-F5344CB8AC3E}">
        <p14:creationId xmlns:p14="http://schemas.microsoft.com/office/powerpoint/2010/main" val="7828266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37" y="508220"/>
            <a:ext cx="3271664" cy="5608841"/>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39462" y="220131"/>
            <a:ext cx="5816279" cy="5816279"/>
          </a:xfrm>
          <a:prstGeom prst="rect">
            <a:avLst/>
          </a:prstGeom>
        </p:spPr>
      </p:pic>
      <p:sp>
        <p:nvSpPr>
          <p:cNvPr id="9" name="TextBox 8"/>
          <p:cNvSpPr txBox="1"/>
          <p:nvPr/>
        </p:nvSpPr>
        <p:spPr>
          <a:xfrm>
            <a:off x="934033" y="346989"/>
            <a:ext cx="1438471" cy="502766"/>
          </a:xfrm>
          <a:prstGeom prst="rect">
            <a:avLst/>
          </a:prstGeom>
          <a:noFill/>
        </p:spPr>
        <p:txBody>
          <a:bodyPr wrap="none" rtlCol="0">
            <a:spAutoFit/>
          </a:bodyPr>
          <a:lstStyle/>
          <a:p>
            <a:r>
              <a:rPr lang="en-US" sz="2667" dirty="0">
                <a:latin typeface="Avenir Medium" charset="0"/>
                <a:ea typeface="Avenir Medium" charset="0"/>
                <a:cs typeface="Avenir Medium" charset="0"/>
              </a:rPr>
              <a:t>Android</a:t>
            </a:r>
          </a:p>
        </p:txBody>
      </p:sp>
      <p:sp>
        <p:nvSpPr>
          <p:cNvPr id="10" name="TextBox 9"/>
          <p:cNvSpPr txBox="1"/>
          <p:nvPr/>
        </p:nvSpPr>
        <p:spPr>
          <a:xfrm>
            <a:off x="9679551" y="220131"/>
            <a:ext cx="736099" cy="502766"/>
          </a:xfrm>
          <a:prstGeom prst="rect">
            <a:avLst/>
          </a:prstGeom>
          <a:noFill/>
        </p:spPr>
        <p:txBody>
          <a:bodyPr wrap="none" rtlCol="0">
            <a:spAutoFit/>
          </a:bodyPr>
          <a:lstStyle/>
          <a:p>
            <a:r>
              <a:rPr lang="en-US" sz="2667" dirty="0">
                <a:latin typeface="Avenir Medium" charset="0"/>
                <a:ea typeface="Avenir Medium" charset="0"/>
                <a:cs typeface="Avenir Medium" charset="0"/>
              </a:rPr>
              <a:t>iOS</a:t>
            </a:r>
          </a:p>
        </p:txBody>
      </p:sp>
      <p:sp>
        <p:nvSpPr>
          <p:cNvPr id="11" name="TextBox 10"/>
          <p:cNvSpPr txBox="1"/>
          <p:nvPr/>
        </p:nvSpPr>
        <p:spPr>
          <a:xfrm>
            <a:off x="5436556" y="1718498"/>
            <a:ext cx="896336" cy="502766"/>
          </a:xfrm>
          <a:prstGeom prst="rect">
            <a:avLst/>
          </a:prstGeom>
          <a:noFill/>
        </p:spPr>
        <p:txBody>
          <a:bodyPr wrap="none" rtlCol="0">
            <a:spAutoFit/>
          </a:bodyPr>
          <a:lstStyle/>
          <a:p>
            <a:r>
              <a:rPr lang="en-US" sz="2667" dirty="0">
                <a:latin typeface="Avenir Medium" charset="0"/>
                <a:ea typeface="Avenir Medium" charset="0"/>
                <a:cs typeface="Avenir Medium" charset="0"/>
              </a:rPr>
              <a:t>Web</a:t>
            </a: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67012" y="2368738"/>
            <a:ext cx="7435425" cy="4313583"/>
          </a:xfrm>
          <a:prstGeom prst="rect">
            <a:avLst/>
          </a:prstGeom>
        </p:spPr>
      </p:pic>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08371" y="2663687"/>
            <a:ext cx="4980256" cy="3372723"/>
          </a:xfrm>
          <a:prstGeom prst="rect">
            <a:avLst/>
          </a:prstGeom>
        </p:spPr>
      </p:pic>
    </p:spTree>
    <p:extLst>
      <p:ext uri="{BB962C8B-B14F-4D97-AF65-F5344CB8AC3E}">
        <p14:creationId xmlns:p14="http://schemas.microsoft.com/office/powerpoint/2010/main" val="2198020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Native?</a:t>
            </a:r>
            <a:endParaRPr lang="en-US" dirty="0"/>
          </a:p>
        </p:txBody>
      </p:sp>
      <p:sp>
        <p:nvSpPr>
          <p:cNvPr id="5" name="TextBox 4"/>
          <p:cNvSpPr txBox="1"/>
          <p:nvPr/>
        </p:nvSpPr>
        <p:spPr>
          <a:xfrm>
            <a:off x="2928731" y="6166768"/>
            <a:ext cx="5781070" cy="461665"/>
          </a:xfrm>
          <a:prstGeom prst="rect">
            <a:avLst/>
          </a:prstGeom>
          <a:noFill/>
        </p:spPr>
        <p:txBody>
          <a:bodyPr wrap="none" rtlCol="0">
            <a:spAutoFit/>
          </a:bodyPr>
          <a:lstStyle/>
          <a:p>
            <a:r>
              <a:rPr lang="en-US" sz="2400" dirty="0"/>
              <a:t>Via </a:t>
            </a:r>
            <a:r>
              <a:rPr lang="en-US" sz="2400" dirty="0">
                <a:hlinkClick r:id="rId3"/>
              </a:rPr>
              <a:t>http://www.lukew.com/ff/entry.asp?1954</a:t>
            </a:r>
            <a:r>
              <a:rPr lang="en-US" sz="2400" dirty="0"/>
              <a:t> </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0310" y="1434468"/>
            <a:ext cx="8640929" cy="4476001"/>
          </a:xfrm>
          <a:prstGeom prst="rect">
            <a:avLst/>
          </a:prstGeom>
        </p:spPr>
      </p:pic>
    </p:spTree>
    <p:extLst>
      <p:ext uri="{BB962C8B-B14F-4D97-AF65-F5344CB8AC3E}">
        <p14:creationId xmlns:p14="http://schemas.microsoft.com/office/powerpoint/2010/main" val="17761421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Web?</a:t>
            </a:r>
            <a:endParaRPr lang="en-US" dirty="0"/>
          </a:p>
        </p:txBody>
      </p:sp>
      <p:sp>
        <p:nvSpPr>
          <p:cNvPr id="5" name="TextBox 4"/>
          <p:cNvSpPr txBox="1"/>
          <p:nvPr/>
        </p:nvSpPr>
        <p:spPr>
          <a:xfrm>
            <a:off x="2853927" y="6166768"/>
            <a:ext cx="6484147" cy="461665"/>
          </a:xfrm>
          <a:prstGeom prst="rect">
            <a:avLst/>
          </a:prstGeom>
          <a:noFill/>
        </p:spPr>
        <p:txBody>
          <a:bodyPr wrap="none" rtlCol="0">
            <a:spAutoFit/>
          </a:bodyPr>
          <a:lstStyle/>
          <a:p>
            <a:pPr algn="ctr"/>
            <a:r>
              <a:rPr lang="en-US" sz="2400" dirty="0">
                <a:latin typeface="Avenir Medium" charset="0"/>
                <a:ea typeface="Avenir Medium" charset="0"/>
                <a:cs typeface="Avenir Medium" charset="0"/>
              </a:rPr>
              <a:t>Via </a:t>
            </a:r>
            <a:r>
              <a:rPr lang="en-US" sz="2400" dirty="0">
                <a:latin typeface="Avenir Medium" charset="0"/>
                <a:ea typeface="Avenir Medium" charset="0"/>
                <a:cs typeface="Avenir Medium" charset="0"/>
                <a:hlinkClick r:id="rId3"/>
              </a:rPr>
              <a:t>http://www.lukew.com/ff/entry.asp?1954</a:t>
            </a:r>
            <a:r>
              <a:rPr lang="en-US" sz="2400" dirty="0">
                <a:latin typeface="Avenir Medium" charset="0"/>
                <a:ea typeface="Avenir Medium" charset="0"/>
                <a:cs typeface="Avenir Medium" charset="0"/>
              </a:rPr>
              <a:t> </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0291" y="1210775"/>
            <a:ext cx="9300968" cy="4817901"/>
          </a:xfrm>
          <a:prstGeom prst="rect">
            <a:avLst/>
          </a:prstGeom>
        </p:spPr>
      </p:pic>
    </p:spTree>
    <p:extLst>
      <p:ext uri="{BB962C8B-B14F-4D97-AF65-F5344CB8AC3E}">
        <p14:creationId xmlns:p14="http://schemas.microsoft.com/office/powerpoint/2010/main" val="7838292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21633" y="914396"/>
            <a:ext cx="10031896" cy="5345566"/>
          </a:xfrm>
          <a:prstGeom prst="rect">
            <a:avLst/>
          </a:prstGeom>
          <a:noFill/>
        </p:spPr>
        <p:txBody>
          <a:bodyPr wrap="square" rtlCol="0">
            <a:spAutoFit/>
          </a:bodyPr>
          <a:lstStyle/>
          <a:p>
            <a:r>
              <a:rPr lang="en-US" sz="4267" dirty="0">
                <a:latin typeface="Avenir Light" charset="0"/>
                <a:ea typeface="Avenir Light" charset="0"/>
                <a:cs typeface="Avenir Light" charset="0"/>
              </a:rPr>
              <a:t>“The Web is for audience </a:t>
            </a:r>
            <a:r>
              <a:rPr lang="en-US" sz="4267" b="1" dirty="0">
                <a:latin typeface="Avenir Light" charset="0"/>
                <a:ea typeface="Avenir Light" charset="0"/>
                <a:cs typeface="Avenir Light" charset="0"/>
              </a:rPr>
              <a:t>reach</a:t>
            </a:r>
            <a:r>
              <a:rPr lang="en-US" sz="4267" dirty="0">
                <a:latin typeface="Avenir Light" charset="0"/>
                <a:ea typeface="Avenir Light" charset="0"/>
                <a:cs typeface="Avenir Light" charset="0"/>
              </a:rPr>
              <a:t> and native apps are for </a:t>
            </a:r>
            <a:r>
              <a:rPr lang="en-US" sz="4267" b="1" dirty="0">
                <a:latin typeface="Avenir Light" charset="0"/>
                <a:ea typeface="Avenir Light" charset="0"/>
                <a:cs typeface="Avenir Light" charset="0"/>
              </a:rPr>
              <a:t>rich</a:t>
            </a:r>
            <a:r>
              <a:rPr lang="en-US" sz="4267" dirty="0">
                <a:latin typeface="Avenir Light" charset="0"/>
                <a:ea typeface="Avenir Light" charset="0"/>
                <a:cs typeface="Avenir Light" charset="0"/>
              </a:rPr>
              <a:t> experiences. Both are strategic. Both are valuable. So when it comes to mobile, it's not Web vs. Native. It's both.”</a:t>
            </a:r>
          </a:p>
          <a:p>
            <a:endParaRPr lang="en-US" sz="4267" i="1" dirty="0"/>
          </a:p>
          <a:p>
            <a:r>
              <a:rPr lang="en-US" sz="4267" dirty="0">
                <a:latin typeface="Avenir Light" charset="0"/>
                <a:ea typeface="Avenir Light" charset="0"/>
                <a:cs typeface="Avenir Light" charset="0"/>
              </a:rPr>
              <a:t>- Luke </a:t>
            </a:r>
            <a:r>
              <a:rPr lang="en-US" sz="4267" dirty="0" err="1">
                <a:latin typeface="Avenir Light" charset="0"/>
                <a:ea typeface="Avenir Light" charset="0"/>
                <a:cs typeface="Avenir Light" charset="0"/>
              </a:rPr>
              <a:t>Wroblewski</a:t>
            </a:r>
            <a:endParaRPr lang="en-US" sz="4267" dirty="0">
              <a:latin typeface="Avenir Light" charset="0"/>
              <a:ea typeface="Avenir Light" charset="0"/>
              <a:cs typeface="Avenir Light" charset="0"/>
            </a:endParaRPr>
          </a:p>
          <a:p>
            <a:endParaRPr lang="en-US" sz="4267" i="1" dirty="0"/>
          </a:p>
        </p:txBody>
      </p:sp>
    </p:spTree>
    <p:extLst>
      <p:ext uri="{BB962C8B-B14F-4D97-AF65-F5344CB8AC3E}">
        <p14:creationId xmlns:p14="http://schemas.microsoft.com/office/powerpoint/2010/main" val="5302123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Hitting all these platforms is hard</a:t>
            </a:r>
            <a:endParaRPr lang="en-US" dirty="0"/>
          </a:p>
        </p:txBody>
      </p:sp>
      <p:sp>
        <p:nvSpPr>
          <p:cNvPr id="3" name="Text Placeholder 2"/>
          <p:cNvSpPr>
            <a:spLocks noGrp="1"/>
          </p:cNvSpPr>
          <p:nvPr>
            <p:ph type="body" idx="4294967295"/>
          </p:nvPr>
        </p:nvSpPr>
        <p:spPr>
          <a:xfrm>
            <a:off x="438150" y="1800224"/>
            <a:ext cx="11337924" cy="3544888"/>
          </a:xfrm>
          <a:prstGeom prst="rect">
            <a:avLst/>
          </a:prstGeom>
        </p:spPr>
        <p:txBody>
          <a:bodyPr>
            <a:normAutofit fontScale="92500" lnSpcReduction="20000"/>
          </a:bodyPr>
          <a:lstStyle/>
          <a:p>
            <a:r>
              <a:rPr lang="en-US" sz="3200" dirty="0" smtClean="0"/>
              <a:t>Multiple codebases</a:t>
            </a:r>
          </a:p>
          <a:p>
            <a:endParaRPr lang="en-US" sz="3200" dirty="0" smtClean="0"/>
          </a:p>
          <a:p>
            <a:r>
              <a:rPr lang="en-US" sz="3200" dirty="0" smtClean="0"/>
              <a:t>Fragmented platforms</a:t>
            </a:r>
          </a:p>
          <a:p>
            <a:endParaRPr lang="en-US" sz="3200" dirty="0" smtClean="0"/>
          </a:p>
          <a:p>
            <a:r>
              <a:rPr lang="en-US" sz="3200" dirty="0" smtClean="0"/>
              <a:t>Multiple language choices and IDEs</a:t>
            </a:r>
          </a:p>
          <a:p>
            <a:endParaRPr lang="en-US" sz="3200" dirty="0" smtClean="0"/>
          </a:p>
          <a:p>
            <a:r>
              <a:rPr lang="en-US" sz="3200" dirty="0" smtClean="0"/>
              <a:t>Keeping features in sync</a:t>
            </a:r>
          </a:p>
        </p:txBody>
      </p:sp>
    </p:spTree>
    <p:extLst>
      <p:ext uri="{BB962C8B-B14F-4D97-AF65-F5344CB8AC3E}">
        <p14:creationId xmlns:p14="http://schemas.microsoft.com/office/powerpoint/2010/main" val="18100318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53213" y="3799107"/>
            <a:ext cx="2038385" cy="2160600"/>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4758" y="1475712"/>
            <a:ext cx="1915297" cy="1915297"/>
          </a:xfrm>
          <a:prstGeom prst="rect">
            <a:avLst/>
          </a:prstGeom>
        </p:spPr>
      </p:pic>
      <p:sp>
        <p:nvSpPr>
          <p:cNvPr id="8" name="Title 1"/>
          <p:cNvSpPr>
            <a:spLocks noGrp="1"/>
          </p:cNvSpPr>
          <p:nvPr>
            <p:ph type="title"/>
          </p:nvPr>
        </p:nvSpPr>
        <p:spPr>
          <a:xfrm>
            <a:off x="464655" y="623988"/>
            <a:ext cx="11338560" cy="548640"/>
          </a:xfrm>
        </p:spPr>
        <p:txBody>
          <a:bodyPr/>
          <a:lstStyle/>
          <a:p>
            <a:r>
              <a:rPr lang="en-US" dirty="0" smtClean="0"/>
              <a:t>Mix Well</a:t>
            </a:r>
            <a:endParaRPr lang="en-US"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8678" y="1475712"/>
            <a:ext cx="6970191" cy="4646793"/>
          </a:xfrm>
          <a:prstGeom prst="rect">
            <a:avLst/>
          </a:prstGeom>
        </p:spPr>
      </p:pic>
    </p:spTree>
    <p:extLst>
      <p:ext uri="{BB962C8B-B14F-4D97-AF65-F5344CB8AC3E}">
        <p14:creationId xmlns:p14="http://schemas.microsoft.com/office/powerpoint/2010/main" val="1058915932"/>
      </p:ext>
    </p:extLst>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0267" y="0"/>
            <a:ext cx="6211419" cy="6858000"/>
          </a:xfrm>
          <a:prstGeom prst="rect">
            <a:avLst/>
          </a:prstGeom>
        </p:spPr>
      </p:pic>
    </p:spTree>
    <p:extLst>
      <p:ext uri="{BB962C8B-B14F-4D97-AF65-F5344CB8AC3E}">
        <p14:creationId xmlns:p14="http://schemas.microsoft.com/office/powerpoint/2010/main" val="11270840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37467" y="0"/>
            <a:ext cx="5299364" cy="6858000"/>
          </a:xfrm>
          <a:prstGeom prst="rect">
            <a:avLst/>
          </a:prstGeom>
        </p:spPr>
      </p:pic>
    </p:spTree>
    <p:extLst>
      <p:ext uri="{BB962C8B-B14F-4D97-AF65-F5344CB8AC3E}">
        <p14:creationId xmlns:p14="http://schemas.microsoft.com/office/powerpoint/2010/main" val="1949146899"/>
      </p:ext>
    </p:extLst>
  </p:cSld>
  <p:clrMapOvr>
    <a:masterClrMapping/>
  </p:clrMapOvr>
  <p:timing>
    <p:tnLst>
      <p:par>
        <p:cTn id="1" dur="indefinite" restart="never" nodeType="tmRoot"/>
      </p:par>
    </p:tnLst>
  </p:timing>
</p:sld>
</file>

<file path=ppt/theme/theme1.xml><?xml version="1.0" encoding="utf-8"?>
<a:theme xmlns:a="http://schemas.openxmlformats.org/drawingml/2006/main" name="NativeScript">
  <a:themeElements>
    <a:clrScheme name="Telerik 3.0 New Brand">
      <a:dk1>
        <a:srgbClr val="2A2D33"/>
      </a:dk1>
      <a:lt1>
        <a:srgbClr val="FFFFFF"/>
      </a:lt1>
      <a:dk2>
        <a:srgbClr val="384361"/>
      </a:dk2>
      <a:lt2>
        <a:srgbClr val="E1E5EA"/>
      </a:lt2>
      <a:accent1>
        <a:srgbClr val="E73039"/>
      </a:accent1>
      <a:accent2>
        <a:srgbClr val="FF8800"/>
      </a:accent2>
      <a:accent3>
        <a:srgbClr val="FFD73F"/>
      </a:accent3>
      <a:accent4>
        <a:srgbClr val="5DC62E"/>
      </a:accent4>
      <a:accent5>
        <a:srgbClr val="009B55"/>
      </a:accent5>
      <a:accent6>
        <a:srgbClr val="3CD5ED"/>
      </a:accent6>
      <a:hlink>
        <a:srgbClr val="0099CC"/>
      </a:hlink>
      <a:folHlink>
        <a:srgbClr val="9149B6"/>
      </a:folHlink>
    </a:clrScheme>
    <a:fontScheme name="Telerik Fonts">
      <a:majorFont>
        <a:latin typeface="Lato Black"/>
        <a:ea typeface=""/>
        <a:cs typeface=""/>
      </a:majorFont>
      <a:minorFont>
        <a:latin typeface="Lat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sz="2800" smtClean="0">
            <a:latin typeface="Avenir Roman" charset="0"/>
            <a:ea typeface="Avenir Roman" charset="0"/>
            <a:cs typeface="Avenir Roman" charset="0"/>
          </a:defRPr>
        </a:defPPr>
      </a:lstStyle>
    </a:txDef>
  </a:objectDefaults>
  <a:extraClrSchemeLst/>
  <a:extLst>
    <a:ext uri="{05A4C25C-085E-4340-85A3-A5531E510DB2}">
      <thm15:themeFamily xmlns:thm15="http://schemas.microsoft.com/office/thememl/2012/main" name="NativeScript" id="{1DD0F66E-17CD-554C-BB62-9F50BFE51727}" vid="{C2684EA3-23DA-714C-9258-6DFDE6413E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NativeScript</Template>
  <TotalTime>7028</TotalTime>
  <Words>501</Words>
  <Application>Microsoft Macintosh PowerPoint</Application>
  <PresentationFormat>Widescreen</PresentationFormat>
  <Paragraphs>42</Paragraphs>
  <Slides>11</Slides>
  <Notes>11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Avenir Heavy</vt:lpstr>
      <vt:lpstr>Avenir Light</vt:lpstr>
      <vt:lpstr>Avenir Medium</vt:lpstr>
      <vt:lpstr>Avenir Next</vt:lpstr>
      <vt:lpstr>Avenir Roman</vt:lpstr>
      <vt:lpstr>Calibri</vt:lpstr>
      <vt:lpstr>Consolas</vt:lpstr>
      <vt:lpstr>Lato</vt:lpstr>
      <vt:lpstr>Open Sans</vt:lpstr>
      <vt:lpstr>Arial</vt:lpstr>
      <vt:lpstr>NativeScript</vt:lpstr>
      <vt:lpstr>Sharing Code Between Web and Native Apps   Jen Looper (@jenlooper)</vt:lpstr>
      <vt:lpstr>PowerPoint Presentation</vt:lpstr>
      <vt:lpstr>Why Native?</vt:lpstr>
      <vt:lpstr>Why Web?</vt:lpstr>
      <vt:lpstr>PowerPoint Presentation</vt:lpstr>
      <vt:lpstr>Hitting all these platforms is hard</vt:lpstr>
      <vt:lpstr>Mix Well</vt:lpstr>
      <vt:lpstr>PowerPoint Presentation</vt:lpstr>
      <vt:lpstr>PowerPoint Presentation</vt:lpstr>
      <vt:lpstr>Angular 2 advanced seed</vt:lpstr>
      <vt:lpstr>Try it for yourself!</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NativeScript Overview</dc:title>
  <dc:creator>Todd Anglin</dc:creator>
  <cp:lastModifiedBy>Jen Looper</cp:lastModifiedBy>
  <cp:revision>105</cp:revision>
  <dcterms:created xsi:type="dcterms:W3CDTF">2016-04-07T02:45:18Z</dcterms:created>
  <dcterms:modified xsi:type="dcterms:W3CDTF">2016-05-12T20:39:27Z</dcterms:modified>
</cp:coreProperties>
</file>

<file path=docProps/thumbnail.jpeg>
</file>